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51" r:id="rId2"/>
    <p:sldMasterId id="2147483669" r:id="rId3"/>
  </p:sldMasterIdLst>
  <p:sldIdLst>
    <p:sldId id="256" r:id="rId4"/>
    <p:sldId id="257" r:id="rId5"/>
    <p:sldId id="262" r:id="rId6"/>
    <p:sldId id="263" r:id="rId7"/>
    <p:sldId id="264" r:id="rId8"/>
    <p:sldId id="265" r:id="rId9"/>
    <p:sldId id="259" r:id="rId10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85" autoAdjust="0"/>
    <p:restoredTop sz="94660"/>
  </p:normalViewPr>
  <p:slideViewPr>
    <p:cSldViewPr snapToGrid="0" snapToObjects="1" showGuides="1">
      <p:cViewPr>
        <p:scale>
          <a:sx n="110" d="100"/>
          <a:sy n="110" d="100"/>
        </p:scale>
        <p:origin x="-2082" y="-102"/>
      </p:cViewPr>
      <p:guideLst>
        <p:guide orient="horz" pos="36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E3C99-D648-E846-93AF-05500C37385E}" type="datetimeFigureOut">
              <a:rPr lang="sv-SE" smtClean="0"/>
              <a:pPr/>
              <a:t>2016-04-18</a:t>
            </a:fld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A628-5CBD-9C42-A9F5-85DBF2FE5CA3}" type="slidenum">
              <a:rPr lang="sv-SE" smtClean="0"/>
              <a:pPr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1" name="Rubrik 10"/>
          <p:cNvSpPr>
            <a:spLocks noGrp="1"/>
          </p:cNvSpPr>
          <p:nvPr>
            <p:ph type="title"/>
          </p:nvPr>
        </p:nvSpPr>
        <p:spPr>
          <a:xfrm>
            <a:off x="646881" y="1392581"/>
            <a:ext cx="8229600" cy="51990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785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46883" y="1391508"/>
            <a:ext cx="7843234" cy="428056"/>
          </a:xfrm>
        </p:spPr>
        <p:txBody>
          <a:bodyPr/>
          <a:lstStyle>
            <a:lvl1pPr>
              <a:defRPr sz="2400">
                <a:solidFill>
                  <a:srgbClr val="004493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46881" y="1947601"/>
            <a:ext cx="3751200" cy="4525963"/>
          </a:xfrm>
        </p:spPr>
        <p:txBody>
          <a:bodyPr/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738917" y="1947601"/>
            <a:ext cx="3751200" cy="4525963"/>
          </a:xfrm>
        </p:spPr>
        <p:txBody>
          <a:bodyPr/>
          <a:lstStyle>
            <a:lvl1pPr marL="342900" indent="-342900">
              <a:buFont typeface="Arial"/>
              <a:buChar char="•"/>
              <a:defRPr sz="1800" b="0" i="0"/>
            </a:lvl1pPr>
            <a:lvl2pPr marL="742950" indent="-285750">
              <a:buFont typeface="Arial"/>
              <a:buChar char="•"/>
              <a:defRPr sz="1600" b="0" i="0"/>
            </a:lvl2pPr>
            <a:lvl3pPr marL="1143000" indent="-228600">
              <a:buFont typeface="Arial"/>
              <a:buChar char="•"/>
              <a:defRPr sz="1600" b="0" i="0"/>
            </a:lvl3pPr>
            <a:lvl4pPr marL="1600200" indent="-228600">
              <a:buFont typeface="Arial"/>
              <a:buChar char="•"/>
              <a:defRPr sz="1600" b="0" i="0"/>
            </a:lvl4pPr>
            <a:lvl5pPr marL="2057400" indent="-228600">
              <a:buFont typeface="Arial"/>
              <a:buChar char="•"/>
              <a:defRPr sz="1600" b="0" i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cxnSp>
        <p:nvCxnSpPr>
          <p:cNvPr id="6" name="Rak 5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98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EUSBSR_graphic_green.png"/>
          <p:cNvPicPr>
            <a:picLocks noChangeAspect="1"/>
          </p:cNvPicPr>
          <p:nvPr/>
        </p:nvPicPr>
        <p:blipFill>
          <a:blip r:embed="rId3">
            <a:alphaModFix amt="50000"/>
          </a:blip>
          <a:srcRect l="32822" b="9509"/>
          <a:stretch>
            <a:fillRect/>
          </a:stretch>
        </p:blipFill>
        <p:spPr>
          <a:xfrm>
            <a:off x="0" y="4919724"/>
            <a:ext cx="4060939" cy="1938276"/>
          </a:xfrm>
          <a:prstGeom prst="rect">
            <a:avLst/>
          </a:prstGeom>
        </p:spPr>
      </p:pic>
      <p:pic>
        <p:nvPicPr>
          <p:cNvPr id="10" name="Bildobjekt 9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8432"/>
          <a:stretch>
            <a:fillRect/>
          </a:stretch>
        </p:blipFill>
        <p:spPr>
          <a:xfrm>
            <a:off x="5196596" y="-10671"/>
            <a:ext cx="3955928" cy="1950527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502212" y="3391539"/>
            <a:ext cx="5184587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502212" y="4695481"/>
            <a:ext cx="5184587" cy="143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85FE3C99-D648-E846-93AF-05500C37385E}" type="datetimeFigureOut">
              <a:rPr lang="sv-SE" smtClean="0"/>
              <a:pPr/>
              <a:t>2016-04-18</a:t>
            </a:fld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fld id="{A75FA628-5CBD-9C42-A9F5-85DBF2FE5CA3}" type="slidenum">
              <a:rPr lang="sv-SE" smtClean="0"/>
              <a:pPr/>
              <a:t>‹nr.›</a:t>
            </a:fld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48" y="984443"/>
            <a:ext cx="5196573" cy="2036678"/>
          </a:xfrm>
          <a:prstGeom prst="rect">
            <a:avLst/>
          </a:prstGeom>
        </p:spPr>
      </p:pic>
      <p:cxnSp>
        <p:nvCxnSpPr>
          <p:cNvPr id="8" name="Rak 7"/>
          <p:cNvCxnSpPr/>
          <p:nvPr/>
        </p:nvCxnSpPr>
        <p:spPr>
          <a:xfrm>
            <a:off x="3625939" y="3284109"/>
            <a:ext cx="4919943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46881" y="1426673"/>
            <a:ext cx="8229600" cy="428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46881" y="1946575"/>
            <a:ext cx="7146652" cy="4139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pic>
        <p:nvPicPr>
          <p:cNvPr id="7" name="Bildobjekt 6" descr="EUSBSR_graphic_blue.png"/>
          <p:cNvPicPr>
            <a:picLocks noChangeAspect="1"/>
          </p:cNvPicPr>
          <p:nvPr/>
        </p:nvPicPr>
        <p:blipFill>
          <a:blip r:embed="rId4">
            <a:alphaModFix amt="50000"/>
          </a:blip>
          <a:srcRect t="8645" r="23676"/>
          <a:stretch>
            <a:fillRect/>
          </a:stretch>
        </p:blipFill>
        <p:spPr>
          <a:xfrm>
            <a:off x="6715407" y="-10671"/>
            <a:ext cx="2439266" cy="1127761"/>
          </a:xfrm>
          <a:prstGeom prst="rect">
            <a:avLst/>
          </a:prstGeom>
        </p:spPr>
      </p:pic>
      <p:pic>
        <p:nvPicPr>
          <p:cNvPr id="8" name="Bildobjekt 7" descr="EUSBSR_graphic_green.png"/>
          <p:cNvPicPr>
            <a:picLocks noChangeAspect="1"/>
          </p:cNvPicPr>
          <p:nvPr/>
        </p:nvPicPr>
        <p:blipFill>
          <a:blip r:embed="rId5">
            <a:alphaModFix amt="50000"/>
          </a:blip>
          <a:srcRect b="9509"/>
          <a:stretch>
            <a:fillRect/>
          </a:stretch>
        </p:blipFill>
        <p:spPr>
          <a:xfrm>
            <a:off x="457202" y="5751585"/>
            <a:ext cx="3483981" cy="111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0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000" i="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46434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 descr="EUSBSR_logotype_hig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44" y="1220703"/>
            <a:ext cx="6877311" cy="26954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400" b="1" i="0" kern="1200">
          <a:solidFill>
            <a:schemeClr val="tx1"/>
          </a:solidFill>
          <a:latin typeface="Trebuchet M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thomas.erlandson@regeringslansliet.se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Invigorating</a:t>
            </a:r>
            <a:r>
              <a:rPr lang="sv-SE" dirty="0" smtClean="0"/>
              <a:t> the PA Transport </a:t>
            </a:r>
            <a:r>
              <a:rPr lang="sv-SE" dirty="0" err="1" smtClean="0"/>
              <a:t>cooperation</a:t>
            </a:r>
            <a:endParaRPr lang="sv-SE" dirty="0"/>
          </a:p>
        </p:txBody>
      </p:sp>
      <p:sp>
        <p:nvSpPr>
          <p:cNvPr id="5" name="textruta 4"/>
          <p:cNvSpPr txBox="1"/>
          <p:nvPr/>
        </p:nvSpPr>
        <p:spPr>
          <a:xfrm>
            <a:off x="3674853" y="4977442"/>
            <a:ext cx="3642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/>
              <a:t>Thomas Erlandson</a:t>
            </a:r>
          </a:p>
          <a:p>
            <a:r>
              <a:rPr lang="sv-SE" dirty="0" smtClean="0"/>
              <a:t>Coordinator for EUSBSR PA Transport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>
          <a:xfrm>
            <a:off x="646881" y="1817180"/>
            <a:ext cx="7146652" cy="273756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Interest and engagement?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Competition with other cooperation frameworks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Added value? Identity? Reliance on the others?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Individual meetings to help raise viewpoints on higher visibility and added value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3"/>
          </p:nvPr>
        </p:nvSpPr>
        <p:spPr>
          <a:xfrm>
            <a:off x="360001" y="360001"/>
            <a:ext cx="5937281" cy="371475"/>
          </a:xfrm>
        </p:spPr>
        <p:txBody>
          <a:bodyPr/>
          <a:lstStyle/>
          <a:p>
            <a:r>
              <a:rPr lang="en-GB" dirty="0" smtClean="0"/>
              <a:t>Memo on the approaches to invigorate the PA Transport cooperation</a:t>
            </a:r>
            <a:endParaRPr lang="en-GB" dirty="0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646881" y="1132630"/>
            <a:ext cx="8229600" cy="519902"/>
          </a:xfrm>
        </p:spPr>
        <p:txBody>
          <a:bodyPr/>
          <a:lstStyle/>
          <a:p>
            <a:r>
              <a:rPr lang="en-GB" dirty="0" smtClean="0"/>
              <a:t>The current situation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>
          <a:xfrm>
            <a:off x="646881" y="1587261"/>
            <a:ext cx="7146652" cy="461080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Discuss feasible cooperation levels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Make substantial revision of the Action Plan to strengthen the identity</a:t>
            </a:r>
          </a:p>
          <a:p>
            <a:pPr lvl="1"/>
            <a:r>
              <a:rPr lang="en-GB" sz="1600" dirty="0" smtClean="0"/>
              <a:t>expose </a:t>
            </a:r>
            <a:r>
              <a:rPr lang="en-GB" sz="1600" dirty="0"/>
              <a:t>the added value of </a:t>
            </a:r>
            <a:r>
              <a:rPr lang="en-GB" sz="1600" dirty="0" smtClean="0"/>
              <a:t>macroregional cooperation in the description,</a:t>
            </a:r>
            <a:endParaRPr lang="en-GB" sz="1600" dirty="0"/>
          </a:p>
          <a:p>
            <a:pPr lvl="1"/>
            <a:r>
              <a:rPr lang="en-GB" sz="1600" dirty="0"/>
              <a:t>reformulate </a:t>
            </a:r>
            <a:r>
              <a:rPr lang="en-GB" sz="1600" dirty="0" smtClean="0"/>
              <a:t>targets </a:t>
            </a:r>
            <a:r>
              <a:rPr lang="en-GB" sz="1600" dirty="0"/>
              <a:t>and indicators </a:t>
            </a:r>
            <a:r>
              <a:rPr lang="en-GB" sz="1600" dirty="0" smtClean="0"/>
              <a:t>for better </a:t>
            </a:r>
            <a:r>
              <a:rPr lang="en-GB" sz="1600" dirty="0"/>
              <a:t>visibility,</a:t>
            </a:r>
          </a:p>
          <a:p>
            <a:pPr lvl="1"/>
            <a:r>
              <a:rPr lang="en-GB" sz="1600" dirty="0"/>
              <a:t>rewrite the actions and </a:t>
            </a:r>
            <a:r>
              <a:rPr lang="en-GB" sz="1600" dirty="0" smtClean="0"/>
              <a:t>flagships,</a:t>
            </a:r>
          </a:p>
          <a:p>
            <a:pPr lvl="1"/>
            <a:r>
              <a:rPr lang="en-GB" sz="1600" dirty="0" smtClean="0"/>
              <a:t>update </a:t>
            </a:r>
            <a:r>
              <a:rPr lang="en-GB" sz="1600" dirty="0"/>
              <a:t>the </a:t>
            </a:r>
            <a:r>
              <a:rPr lang="en-GB" sz="1600" dirty="0" smtClean="0"/>
              <a:t>flagship projects.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Timetable agreed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1st new draft to be circulated </a:t>
            </a:r>
            <a:r>
              <a:rPr lang="en-GB" sz="1600" dirty="0" smtClean="0"/>
              <a:t>by </a:t>
            </a:r>
            <a:r>
              <a:rPr lang="en-GB" sz="1600" dirty="0"/>
              <a:t>end of March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2nd draft to be circulated </a:t>
            </a:r>
            <a:r>
              <a:rPr lang="en-GB" sz="1600" dirty="0" smtClean="0"/>
              <a:t>by </a:t>
            </a:r>
            <a:r>
              <a:rPr lang="en-GB" sz="1600" dirty="0"/>
              <a:t>end of April, feedback from social partners?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Next CG meeting in May </a:t>
            </a:r>
            <a:r>
              <a:rPr lang="en-GB" sz="1600" dirty="0"/>
              <a:t>to agree on the final </a:t>
            </a:r>
            <a:r>
              <a:rPr lang="en-GB" sz="1600" dirty="0" smtClean="0"/>
              <a:t>draft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New Action Plan in PA Transport ready after </a:t>
            </a:r>
            <a:r>
              <a:rPr lang="en-GB" sz="1600" dirty="0" smtClean="0"/>
              <a:t>summer</a:t>
            </a:r>
            <a:endParaRPr lang="en-GB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Communication and information activities in </a:t>
            </a:r>
            <a:r>
              <a:rPr lang="en-GB" dirty="0" smtClean="0"/>
              <a:t>summer-autumn</a:t>
            </a:r>
            <a:endParaRPr lang="en-GB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 smtClean="0"/>
              <a:t> </a:t>
            </a:r>
            <a:endParaRPr lang="en-GB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3"/>
          </p:nvPr>
        </p:nvSpPr>
        <p:spPr>
          <a:xfrm>
            <a:off x="360001" y="360001"/>
            <a:ext cx="5937281" cy="371475"/>
          </a:xfrm>
        </p:spPr>
        <p:txBody>
          <a:bodyPr/>
          <a:lstStyle/>
          <a:p>
            <a:r>
              <a:rPr lang="en-GB" dirty="0" smtClean="0"/>
              <a:t>Memo on the approaches to invigorate the PA Transport cooperation</a:t>
            </a:r>
            <a:endParaRPr lang="en-GB" dirty="0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646881" y="985981"/>
            <a:ext cx="8229600" cy="519902"/>
          </a:xfrm>
        </p:spPr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0261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innehåll 2"/>
          <p:cNvSpPr>
            <a:spLocks noGrp="1"/>
          </p:cNvSpPr>
          <p:nvPr>
            <p:ph sz="quarter" idx="13"/>
          </p:nvPr>
        </p:nvSpPr>
        <p:spPr>
          <a:xfrm>
            <a:off x="360001" y="360001"/>
            <a:ext cx="5937281" cy="371475"/>
          </a:xfrm>
        </p:spPr>
        <p:txBody>
          <a:bodyPr/>
          <a:lstStyle/>
          <a:p>
            <a:r>
              <a:rPr lang="en-GB" dirty="0" smtClean="0"/>
              <a:t>Memo on the approaches to invigorate the PA Transport cooperation</a:t>
            </a:r>
            <a:endParaRPr lang="en-GB" dirty="0"/>
          </a:p>
        </p:txBody>
      </p:sp>
      <p:sp>
        <p:nvSpPr>
          <p:cNvPr id="7" name="Rubrik 3"/>
          <p:cNvSpPr>
            <a:spLocks noGrp="1"/>
          </p:cNvSpPr>
          <p:nvPr>
            <p:ph type="title"/>
          </p:nvPr>
        </p:nvSpPr>
        <p:spPr>
          <a:xfrm>
            <a:off x="646881" y="985981"/>
            <a:ext cx="8229600" cy="519902"/>
          </a:xfrm>
        </p:spPr>
        <p:txBody>
          <a:bodyPr/>
          <a:lstStyle/>
          <a:p>
            <a:r>
              <a:rPr lang="en-GB" dirty="0" smtClean="0"/>
              <a:t>Topics of shared interest</a:t>
            </a:r>
            <a:endParaRPr lang="en-GB" dirty="0"/>
          </a:p>
        </p:txBody>
      </p:sp>
      <p:sp>
        <p:nvSpPr>
          <p:cNvPr id="8" name="Platshållare för innehåll 1"/>
          <p:cNvSpPr>
            <a:spLocks noGrp="1"/>
          </p:cNvSpPr>
          <p:nvPr>
            <p:ph idx="1"/>
          </p:nvPr>
        </p:nvSpPr>
        <p:spPr>
          <a:xfrm>
            <a:off x="646881" y="1587261"/>
            <a:ext cx="7146652" cy="4610805"/>
          </a:xfrm>
        </p:spPr>
        <p:txBody>
          <a:bodyPr/>
          <a:lstStyle/>
          <a:p>
            <a:pPr lvl="0"/>
            <a:r>
              <a:rPr lang="en-GB" dirty="0"/>
              <a:t>European-level (TEN-T core network corridors) and other transnational corridors for better external accessibility of the Region, </a:t>
            </a:r>
            <a:endParaRPr lang="en-GB" dirty="0" smtClean="0"/>
          </a:p>
          <a:p>
            <a:pPr lvl="0"/>
            <a:r>
              <a:rPr lang="en-GB" dirty="0" smtClean="0"/>
              <a:t>National </a:t>
            </a:r>
            <a:r>
              <a:rPr lang="en-GB" dirty="0"/>
              <a:t>and regional transport links, to improve access from the European and transnational corridors to the local and regional production areas and to the customer markets,</a:t>
            </a:r>
            <a:endParaRPr lang="sv-SE" dirty="0"/>
          </a:p>
          <a:p>
            <a:pPr lvl="0"/>
            <a:r>
              <a:rPr lang="en-GB" dirty="0"/>
              <a:t>Ports, airports and intermodal terminals - acting as interfaces between land, sea, inland waterway and air transport modes, well connected with their respective hinterlands,</a:t>
            </a:r>
            <a:endParaRPr lang="sv-SE" dirty="0"/>
          </a:p>
          <a:p>
            <a:pPr lvl="0"/>
            <a:r>
              <a:rPr lang="en-GB" dirty="0"/>
              <a:t>Efficient local and regional public transportation, contributing to better mobility within commuting </a:t>
            </a:r>
            <a:r>
              <a:rPr lang="en-GB" dirty="0" smtClean="0"/>
              <a:t>areas,</a:t>
            </a:r>
            <a:endParaRPr lang="sv-SE" dirty="0"/>
          </a:p>
          <a:p>
            <a:pPr lvl="0"/>
            <a:r>
              <a:rPr lang="en-GB" dirty="0"/>
              <a:t>Innovative solutions in logistics and in traffic monitoring systems,</a:t>
            </a:r>
            <a:endParaRPr lang="sv-SE" dirty="0"/>
          </a:p>
          <a:p>
            <a:pPr lvl="0"/>
            <a:r>
              <a:rPr lang="en-GB" dirty="0"/>
              <a:t>Platforms for cooperation between public administration, research and business sector to identify </a:t>
            </a:r>
            <a:r>
              <a:rPr lang="en-GB" dirty="0" smtClean="0"/>
              <a:t>potentials,</a:t>
            </a:r>
            <a:endParaRPr lang="sv-SE" dirty="0"/>
          </a:p>
          <a:p>
            <a:pPr lvl="0"/>
            <a:r>
              <a:rPr lang="en-GB" dirty="0"/>
              <a:t>Compatible and consistent transport planning and management processes between the governance levels and across the administrative borders.</a:t>
            </a:r>
            <a:endParaRPr lang="sv-SE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 smtClean="0"/>
              <a:t> </a:t>
            </a:r>
            <a:endParaRPr lang="en-GB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153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innehåll 2"/>
          <p:cNvSpPr>
            <a:spLocks noGrp="1"/>
          </p:cNvSpPr>
          <p:nvPr>
            <p:ph sz="quarter" idx="13"/>
          </p:nvPr>
        </p:nvSpPr>
        <p:spPr>
          <a:xfrm>
            <a:off x="360001" y="360001"/>
            <a:ext cx="5937281" cy="371475"/>
          </a:xfrm>
        </p:spPr>
        <p:txBody>
          <a:bodyPr/>
          <a:lstStyle/>
          <a:p>
            <a:r>
              <a:rPr lang="en-GB" dirty="0" smtClean="0"/>
              <a:t>Memo on the approaches to invigorate the PA Transport cooperation</a:t>
            </a:r>
            <a:endParaRPr lang="en-GB" dirty="0"/>
          </a:p>
        </p:txBody>
      </p:sp>
      <p:sp>
        <p:nvSpPr>
          <p:cNvPr id="7" name="Rubrik 3"/>
          <p:cNvSpPr>
            <a:spLocks noGrp="1"/>
          </p:cNvSpPr>
          <p:nvPr>
            <p:ph type="title"/>
          </p:nvPr>
        </p:nvSpPr>
        <p:spPr>
          <a:xfrm>
            <a:off x="646881" y="985981"/>
            <a:ext cx="8229600" cy="519902"/>
          </a:xfrm>
        </p:spPr>
        <p:txBody>
          <a:bodyPr/>
          <a:lstStyle/>
          <a:p>
            <a:r>
              <a:rPr lang="en-GB" dirty="0" smtClean="0"/>
              <a:t>First draft of a revised Action Plan</a:t>
            </a:r>
            <a:endParaRPr lang="en-GB" dirty="0"/>
          </a:p>
        </p:txBody>
      </p:sp>
      <p:sp>
        <p:nvSpPr>
          <p:cNvPr id="8" name="Platshållare för innehåll 1"/>
          <p:cNvSpPr>
            <a:spLocks noGrp="1"/>
          </p:cNvSpPr>
          <p:nvPr>
            <p:ph idx="1"/>
          </p:nvPr>
        </p:nvSpPr>
        <p:spPr>
          <a:xfrm>
            <a:off x="646881" y="1587261"/>
            <a:ext cx="7146652" cy="4610805"/>
          </a:xfrm>
        </p:spPr>
        <p:txBody>
          <a:bodyPr/>
          <a:lstStyle/>
          <a:p>
            <a:pPr marL="0" indent="0">
              <a:buNone/>
            </a:pPr>
            <a:r>
              <a:rPr lang="en-GB" i="1" dirty="0" smtClean="0"/>
              <a:t>A new headline for PA Transport</a:t>
            </a:r>
            <a:r>
              <a:rPr lang="en-GB" dirty="0" smtClean="0"/>
              <a:t>: </a:t>
            </a:r>
          </a:p>
          <a:p>
            <a:pPr marL="361950" indent="-361950">
              <a:buNone/>
              <a:tabLst>
                <a:tab pos="361950" algn="l"/>
              </a:tabLst>
            </a:pPr>
            <a:r>
              <a:rPr lang="en-GB" dirty="0" smtClean="0"/>
              <a:t>	Facilitating </a:t>
            </a:r>
            <a:r>
              <a:rPr lang="en-GB" dirty="0"/>
              <a:t>a sustainable and efficient transport system in the </a:t>
            </a:r>
            <a:r>
              <a:rPr lang="en-GB" dirty="0" smtClean="0"/>
              <a:t>Baltic Sea Region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i="1" dirty="0" smtClean="0"/>
              <a:t>New actions</a:t>
            </a:r>
            <a:r>
              <a:rPr lang="en-GB" dirty="0" smtClean="0"/>
              <a:t>:</a:t>
            </a:r>
            <a:endParaRPr lang="sv-SE" dirty="0"/>
          </a:p>
          <a:p>
            <a:pPr lvl="0">
              <a:spcAft>
                <a:spcPts val="600"/>
              </a:spcAft>
              <a:buFont typeface="+mj-lt"/>
              <a:buAutoNum type="arabicPeriod"/>
            </a:pPr>
            <a:r>
              <a:rPr lang="en-GB" dirty="0"/>
              <a:t>Capitalise on the TEN-T core network corridors for better connectivity, accessibility and </a:t>
            </a:r>
            <a:r>
              <a:rPr lang="en-GB" dirty="0" smtClean="0"/>
              <a:t>cohesion</a:t>
            </a:r>
          </a:p>
          <a:p>
            <a:pPr lvl="0">
              <a:spcAft>
                <a:spcPts val="600"/>
              </a:spcAft>
              <a:buFont typeface="+mj-lt"/>
              <a:buAutoNum type="arabicPeriod"/>
            </a:pPr>
            <a:r>
              <a:rPr lang="en-GB" dirty="0"/>
              <a:t>Improve transport cooperation with the third </a:t>
            </a:r>
            <a:r>
              <a:rPr lang="en-GB" dirty="0" smtClean="0"/>
              <a:t>countries</a:t>
            </a:r>
          </a:p>
          <a:p>
            <a:pPr>
              <a:spcAft>
                <a:spcPts val="600"/>
              </a:spcAft>
              <a:buFont typeface="+mj-lt"/>
              <a:buAutoNum type="arabicPeriod"/>
            </a:pPr>
            <a:r>
              <a:rPr lang="en-GB" dirty="0"/>
              <a:t>Encourage </a:t>
            </a:r>
            <a:r>
              <a:rPr lang="en-GB" dirty="0" smtClean="0"/>
              <a:t>macro-regional </a:t>
            </a:r>
            <a:r>
              <a:rPr lang="en-GB" dirty="0"/>
              <a:t>transfer of sustainable solutions in passenger and freight transport</a:t>
            </a:r>
            <a:endParaRPr lang="sv-SE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 smtClean="0"/>
              <a:t> </a:t>
            </a:r>
            <a:endParaRPr lang="en-GB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40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3"/>
          <p:cNvSpPr>
            <a:spLocks noGrp="1"/>
          </p:cNvSpPr>
          <p:nvPr>
            <p:ph type="title"/>
          </p:nvPr>
        </p:nvSpPr>
        <p:spPr>
          <a:xfrm>
            <a:off x="646881" y="985981"/>
            <a:ext cx="8229600" cy="519902"/>
          </a:xfrm>
        </p:spPr>
        <p:txBody>
          <a:bodyPr/>
          <a:lstStyle/>
          <a:p>
            <a:r>
              <a:rPr lang="en-GB" dirty="0" smtClean="0"/>
              <a:t>More on the agenda</a:t>
            </a:r>
            <a:endParaRPr lang="en-GB" dirty="0"/>
          </a:p>
        </p:txBody>
      </p:sp>
      <p:sp>
        <p:nvSpPr>
          <p:cNvPr id="7" name="Platshållare för innehåll 2"/>
          <p:cNvSpPr>
            <a:spLocks noGrp="1"/>
          </p:cNvSpPr>
          <p:nvPr>
            <p:ph sz="quarter" idx="13"/>
          </p:nvPr>
        </p:nvSpPr>
        <p:spPr>
          <a:xfrm>
            <a:off x="360001" y="360001"/>
            <a:ext cx="5937281" cy="371475"/>
          </a:xfrm>
        </p:spPr>
        <p:txBody>
          <a:bodyPr/>
          <a:lstStyle/>
          <a:p>
            <a:r>
              <a:rPr lang="en-GB" dirty="0" smtClean="0"/>
              <a:t>Memo on the approaches to invigorate the PA Transport cooperation</a:t>
            </a:r>
            <a:endParaRPr lang="en-GB" dirty="0"/>
          </a:p>
        </p:txBody>
      </p:sp>
      <p:sp>
        <p:nvSpPr>
          <p:cNvPr id="8" name="Platshållare för innehåll 1"/>
          <p:cNvSpPr>
            <a:spLocks noGrp="1"/>
          </p:cNvSpPr>
          <p:nvPr>
            <p:ph idx="1"/>
          </p:nvPr>
        </p:nvSpPr>
        <p:spPr>
          <a:xfrm>
            <a:off x="646881" y="1587261"/>
            <a:ext cx="7146652" cy="461080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Setting up a Steering Committee for well-functioning cooperation within PA Transport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Considering cooperation with other PAs and HAs</a:t>
            </a:r>
          </a:p>
          <a:p>
            <a:pPr lvl="1"/>
            <a:r>
              <a:rPr lang="en-GB" sz="1600" dirty="0" smtClean="0"/>
              <a:t>PA Ship and PA Safe,</a:t>
            </a:r>
            <a:endParaRPr lang="en-GB" sz="1600" dirty="0"/>
          </a:p>
          <a:p>
            <a:pPr lvl="1"/>
            <a:r>
              <a:rPr lang="en-GB" sz="1600" dirty="0" smtClean="0"/>
              <a:t>PA Tourism, HA Spatial and possibly more,</a:t>
            </a:r>
            <a:endParaRPr lang="en-GB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Finding added value in establishing cooperation with European Coordinators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Establishing regular dialogues with the Partners in supported projects,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Ensuring visibility by activating PA Transport website,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Initiating dialogues with other three macro-regional strategies for finding best practice</a:t>
            </a:r>
            <a:endParaRPr lang="en-GB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 smtClean="0"/>
              <a:t> </a:t>
            </a:r>
            <a:endParaRPr lang="en-GB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955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4643437"/>
            <a:ext cx="8229600" cy="1602087"/>
          </a:xfrm>
        </p:spPr>
        <p:txBody>
          <a:bodyPr>
            <a:normAutofit/>
          </a:bodyPr>
          <a:lstStyle/>
          <a:p>
            <a:r>
              <a:rPr lang="sv-SE" sz="2800" dirty="0" err="1" smtClean="0"/>
              <a:t>Thank</a:t>
            </a:r>
            <a:r>
              <a:rPr lang="sv-SE" sz="2800" dirty="0" smtClean="0"/>
              <a:t> </a:t>
            </a:r>
            <a:r>
              <a:rPr lang="sv-SE" sz="2800" dirty="0" err="1" smtClean="0"/>
              <a:t>you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sz="1200" dirty="0" smtClean="0"/>
              <a:t>Thomas Erlandson  </a:t>
            </a:r>
            <a:br>
              <a:rPr lang="sv-SE" sz="1200" dirty="0" smtClean="0"/>
            </a:br>
            <a:r>
              <a:rPr lang="sv-SE" sz="1200" dirty="0" err="1" smtClean="0">
                <a:hlinkClick r:id="rId2"/>
              </a:rPr>
              <a:t>thomas.erlandson</a:t>
            </a:r>
            <a:r>
              <a:rPr lang="sv-SE" sz="1200" dirty="0" smtClean="0">
                <a:hlinkClick r:id="rId2"/>
              </a:rPr>
              <a:t>@</a:t>
            </a:r>
            <a:r>
              <a:rPr lang="en-GB" sz="1200" dirty="0" smtClean="0">
                <a:hlinkClick r:id="rId2"/>
              </a:rPr>
              <a:t>gov.se</a:t>
            </a:r>
            <a:r>
              <a:rPr lang="en-GB" sz="1200" dirty="0" smtClean="0"/>
              <a:t> 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USBS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USBSRtemplate2">
  <a:themeElements>
    <a:clrScheme name="EUSBR">
      <a:dk1>
        <a:sysClr val="windowText" lastClr="000000"/>
      </a:dk1>
      <a:lt1>
        <a:sysClr val="window" lastClr="FFFFFF"/>
      </a:lt1>
      <a:dk2>
        <a:srgbClr val="004493"/>
      </a:dk2>
      <a:lt2>
        <a:srgbClr val="EEECE1"/>
      </a:lt2>
      <a:accent1>
        <a:srgbClr val="004493"/>
      </a:accent1>
      <a:accent2>
        <a:srgbClr val="F9BA00"/>
      </a:accent2>
      <a:accent3>
        <a:srgbClr val="C6C6C6"/>
      </a:accent3>
      <a:accent4>
        <a:srgbClr val="C0D681"/>
      </a:accent4>
      <a:accent5>
        <a:srgbClr val="83B719"/>
      </a:accent5>
      <a:accent6>
        <a:srgbClr val="009DDF"/>
      </a:accent6>
      <a:hlink>
        <a:srgbClr val="009DDF"/>
      </a:hlink>
      <a:folHlink>
        <a:srgbClr val="83B719"/>
      </a:folHlink>
    </a:clrScheme>
    <a:fontScheme name="Spek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USBSR end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EUSBSR PowerPoint Template</Template>
  <TotalTime>2</TotalTime>
  <Words>428</Words>
  <Application>Microsoft Office PowerPoint</Application>
  <PresentationFormat>Skærmshow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Diastitler</vt:lpstr>
      </vt:variant>
      <vt:variant>
        <vt:i4>7</vt:i4>
      </vt:variant>
    </vt:vector>
  </HeadingPairs>
  <TitlesOfParts>
    <vt:vector size="10" baseType="lpstr">
      <vt:lpstr>EUSBSR PowerPoint Template</vt:lpstr>
      <vt:lpstr>EUSBSRtemplate2</vt:lpstr>
      <vt:lpstr>EUSBSR ending slide</vt:lpstr>
      <vt:lpstr>Invigorating the PA Transport cooperation</vt:lpstr>
      <vt:lpstr>The current situation</vt:lpstr>
      <vt:lpstr>Next steps</vt:lpstr>
      <vt:lpstr>Topics of shared interest</vt:lpstr>
      <vt:lpstr>First draft of a revised Action Plan</vt:lpstr>
      <vt:lpstr>More on the agenda</vt:lpstr>
      <vt:lpstr>Thank you  Thomas Erlandson   thomas.erlandson@gov.se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Wiktor Szydarowski</dc:creator>
  <cp:lastModifiedBy>Ditte Folke Kikkert Henriksen (SFS)</cp:lastModifiedBy>
  <cp:revision>22</cp:revision>
  <cp:lastPrinted>2012-03-08T10:37:09Z</cp:lastPrinted>
  <dcterms:created xsi:type="dcterms:W3CDTF">2016-02-23T07:49:37Z</dcterms:created>
  <dcterms:modified xsi:type="dcterms:W3CDTF">2016-04-18T09:28:35Z</dcterms:modified>
</cp:coreProperties>
</file>